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  <p:sldMasterId id="2147483660" r:id="rId3"/>
  </p:sldMasterIdLst>
  <p:notesMasterIdLst>
    <p:notesMasterId r:id="rId29"/>
  </p:notesMasterIdLst>
  <p:sldIdLst>
    <p:sldId id="282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sr-Latn-CS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93" autoAdjust="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-366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E40ED-CA2C-43DD-85BC-710C4A1B0655}" type="datetimeFigureOut">
              <a:rPr lang="sr-Latn-CS" smtClean="0"/>
              <a:pPr/>
              <a:t>28.1.2018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3976D-139F-4D41-B8DE-70FC9750813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24</a:t>
            </a:fld>
            <a:endParaRPr lang="hr-H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25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976D-139F-4D41-B8DE-70FC97508136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457200" y="71415"/>
            <a:ext cx="8229600" cy="785817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hr-HR" sz="3200" dirty="0"/>
              <a:t>PROMJENE MTP – CASABLANCA 09/2017.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hr-HR" dirty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hr-HR" dirty="0"/>
              <a:t>Kliknite da biste uredili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457200" y="71415"/>
            <a:ext cx="8229600" cy="785817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hr-HR" sz="3200" dirty="0"/>
              <a:t>PROMJENE MTP – CASABLANCA 09/2017.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hr-HR" dirty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hr-HR" dirty="0"/>
              <a:t>Kliknite da biste uredili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6000"/>
            <a:lum/>
          </a:blip>
          <a:srcRect/>
          <a:stretch>
            <a:fillRect t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5045-BD9A-4487-AF4D-5DFDBF6B289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6000"/>
            <a:lum/>
          </a:blip>
          <a:srcRect/>
          <a:stretch>
            <a:fillRect t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403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pPr marL="0" marR="0" lvl="0" indent="0" defTabSz="1072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PROMJENE MTP – CASABLANCA 09/2017.</a:t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vi-VN" dirty="0"/>
              <a:t>U </a:t>
            </a:r>
            <a:r>
              <a:rPr lang="hr-HR" dirty="0"/>
              <a:t>ovoj prezentaciji osvrnuti </a:t>
            </a:r>
            <a:r>
              <a:rPr lang="hr-HR" dirty="0" err="1"/>
              <a:t>čemo</a:t>
            </a:r>
            <a:r>
              <a:rPr lang="hr-HR" dirty="0"/>
              <a:t> se na </a:t>
            </a:r>
            <a:r>
              <a:rPr lang="vi-VN" dirty="0"/>
              <a:t>promjene MTP usvojene u Casablanci 21.09.2017. </a:t>
            </a:r>
            <a:endParaRPr lang="hr-HR" dirty="0"/>
          </a:p>
          <a:p>
            <a:pPr lvl="0"/>
            <a:r>
              <a:rPr lang="vi-VN" dirty="0"/>
              <a:t>Radi se o revolucionarnim promjenama koje če izazvati dosta komentara u svijetu boćanja. </a:t>
            </a:r>
            <a:endParaRPr lang="hr-HR" dirty="0"/>
          </a:p>
          <a:p>
            <a:pPr lvl="0"/>
            <a:r>
              <a:rPr lang="vi-VN" dirty="0"/>
              <a:t>Sve je usmjereno i sa ciljem da boćanje uđe u službeni program Olimpijskih igra 2024. godine kada će se vrlo vjerovatno OI održati u Parizu. 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1"/>
          <p:cNvSpPr txBox="1">
            <a:spLocks/>
          </p:cNvSpPr>
          <p:nvPr userDrawn="1"/>
        </p:nvSpPr>
        <p:spPr>
          <a:xfrm>
            <a:off x="428596" y="142852"/>
            <a:ext cx="8229600" cy="7858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pPr marL="0" marR="0" lvl="0" indent="0" algn="ctr" defTabSz="1072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marL="0" marR="0" indent="0" algn="ctr" defTabSz="1072866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itchFamily="34" charset="0"/>
        <a:buChar char="•"/>
        <a:defRPr sz="2400" b="0" i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6000"/>
            <a:lum/>
          </a:blip>
          <a:srcRect/>
          <a:stretch>
            <a:fillRect t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4031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pPr marL="0" marR="0" lvl="0" indent="0" defTabSz="1072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PROMJENE MTP – CASABLANCA 09/2017.</a:t>
            </a:r>
            <a:b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vi-VN" dirty="0"/>
              <a:t>U </a:t>
            </a:r>
            <a:r>
              <a:rPr lang="hr-HR" dirty="0"/>
              <a:t>ovoj prezentaciji osvrnuti </a:t>
            </a:r>
            <a:r>
              <a:rPr lang="hr-HR" dirty="0" err="1"/>
              <a:t>čemo</a:t>
            </a:r>
            <a:r>
              <a:rPr lang="hr-HR" dirty="0"/>
              <a:t> se na </a:t>
            </a:r>
            <a:r>
              <a:rPr lang="vi-VN" dirty="0"/>
              <a:t>promjene MTP usvojene u Casablanci 21.09.2017. </a:t>
            </a:r>
            <a:endParaRPr lang="hr-HR" dirty="0"/>
          </a:p>
          <a:p>
            <a:pPr lvl="0"/>
            <a:r>
              <a:rPr lang="vi-VN" dirty="0"/>
              <a:t>Radi se o revolucionarnim promjenama koje če izazvati dosta komentara u svijetu boćanja. </a:t>
            </a:r>
            <a:endParaRPr lang="hr-HR" dirty="0"/>
          </a:p>
          <a:p>
            <a:pPr lvl="0"/>
            <a:r>
              <a:rPr lang="vi-VN" dirty="0"/>
              <a:t>Sve je usmjereno i sa ciljem da boćanje uđe u službeni program Olimpijskih igra 2024. godine kada će se vrlo vjerovatno OI održati u Parizu. 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SEZONA 2018/2019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8484-1B18-4179-A2F0-0F93124A979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1"/>
          <p:cNvSpPr txBox="1">
            <a:spLocks/>
          </p:cNvSpPr>
          <p:nvPr userDrawn="1"/>
        </p:nvSpPr>
        <p:spPr>
          <a:xfrm>
            <a:off x="428596" y="142852"/>
            <a:ext cx="8229600" cy="7858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pPr marL="0" marR="0" lvl="0" indent="0" algn="ctr" defTabSz="1072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marL="0" marR="0" indent="0" algn="ctr" defTabSz="1072866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itchFamily="34" charset="0"/>
        <a:buChar char="•"/>
        <a:defRPr sz="2400" b="0" i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8000"/>
            <a:lum/>
          </a:blip>
          <a:srcRect/>
          <a:stretch>
            <a:fillRect t="2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654031"/>
          </a:xfrm>
        </p:spPr>
        <p:txBody>
          <a:bodyPr>
            <a:noAutofit/>
          </a:bodyPr>
          <a:lstStyle/>
          <a:p>
            <a:r>
              <a:rPr lang="hr-HR" sz="6000" b="1" dirty="0"/>
              <a:t>PROMJENE MTP </a:t>
            </a:r>
            <a:br>
              <a:rPr lang="hr-HR" sz="6000" b="1" dirty="0"/>
            </a:br>
            <a:r>
              <a:rPr lang="hr-HR" sz="6000" b="1" dirty="0"/>
              <a:t>CASABLANCA 21.09.2017</a:t>
            </a:r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5989" y="2571744"/>
            <a:ext cx="4075404" cy="244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572000" y="2643182"/>
            <a:ext cx="442846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13" name="Rezervirano mjesto datum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endParaRPr lang="hr-HR" b="1" dirty="0"/>
          </a:p>
          <a:p>
            <a:pPr lvl="0" algn="just">
              <a:buNone/>
            </a:pPr>
            <a:r>
              <a:rPr lang="hr-HR" sz="3100" dirty="0"/>
              <a:t>Promjene u članku 27 utječu na dvije situacije:</a:t>
            </a:r>
          </a:p>
          <a:p>
            <a:pPr lvl="0" algn="just"/>
            <a:r>
              <a:rPr lang="hr-HR" sz="3100" dirty="0">
                <a:solidFill>
                  <a:srgbClr val="FF0000"/>
                </a:solidFill>
              </a:rPr>
              <a:t>Prva i najrevolucionarnija je da se promjenom ovog članka izbijaču zabranjuje da prilikom izbačaja boće nagazi osnovnu liniju</a:t>
            </a:r>
          </a:p>
          <a:p>
            <a:pPr lvl="0" algn="just"/>
            <a:r>
              <a:rPr lang="hr-HR" sz="3100" dirty="0">
                <a:solidFill>
                  <a:srgbClr val="FF0000"/>
                </a:solidFill>
              </a:rPr>
              <a:t>U slučaju nepoštovanja ovog pravila sudac signalizira  prekršaj i protivnička ekipa primjenjuje pravilo prednosti (isto kao i kod postojećeg pravila u slučaju kada </a:t>
            </a:r>
            <a:r>
              <a:rPr lang="hr-HR" sz="3100" dirty="0" err="1">
                <a:solidFill>
                  <a:srgbClr val="FF0000"/>
                </a:solidFill>
              </a:rPr>
              <a:t>valjač</a:t>
            </a:r>
            <a:r>
              <a:rPr lang="hr-HR" sz="3100" dirty="0">
                <a:solidFill>
                  <a:srgbClr val="FF0000"/>
                </a:solidFill>
              </a:rPr>
              <a:t> prilikom valjanja nagazi osnovnu liniju)</a:t>
            </a:r>
          </a:p>
          <a:p>
            <a:pPr lvl="0" algn="just"/>
            <a:r>
              <a:rPr lang="hr-HR" sz="3100" dirty="0"/>
              <a:t>Cilj je izjednačiti prekršaj u valjanju i izbijanju kad govorimo o OSNOVNOJ LINIJI.</a:t>
            </a:r>
          </a:p>
          <a:p>
            <a:pPr lvl="0" algn="just"/>
            <a:r>
              <a:rPr lang="hr-HR" sz="3100" dirty="0"/>
              <a:t>Približiti pravila Olimpijskim i </a:t>
            </a:r>
            <a:r>
              <a:rPr lang="hr-HR" sz="3100" dirty="0" smtClean="0"/>
              <a:t>“običnim” </a:t>
            </a:r>
            <a:r>
              <a:rPr lang="hr-HR" sz="3100" dirty="0"/>
              <a:t>ljudima koji nisu znalci boća ili igrači boća i praksi drugih sportova (gaženje linije je prekršaj)</a:t>
            </a:r>
          </a:p>
          <a:p>
            <a:pPr lvl="0"/>
            <a:endParaRPr lang="hr-HR" dirty="0"/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endParaRPr lang="hr-HR" b="1" dirty="0"/>
          </a:p>
          <a:p>
            <a:pPr lvl="0" algn="just">
              <a:buNone/>
            </a:pPr>
            <a:r>
              <a:rPr lang="hr-HR" sz="3100" dirty="0"/>
              <a:t>Promjene u članku 27 utječu na dvije situacije:</a:t>
            </a:r>
          </a:p>
          <a:p>
            <a:pPr lvl="0" algn="just"/>
            <a:r>
              <a:rPr lang="hr-HR" sz="3100" dirty="0"/>
              <a:t>Druga situacija je kada igrač pređe osnovnu liniju i uđe u pravokutnik </a:t>
            </a:r>
            <a:r>
              <a:rPr lang="hr-HR" sz="3100" dirty="0" smtClean="0"/>
              <a:t>nasuprot </a:t>
            </a:r>
            <a:r>
              <a:rPr lang="hr-HR" sz="3100" dirty="0"/>
              <a:t>polja gdje se nalazi bulin, i zatim izađe iz pravokutnika bez da odigra boću. </a:t>
            </a:r>
          </a:p>
          <a:p>
            <a:pPr lvl="0" algn="just"/>
            <a:r>
              <a:rPr lang="hr-HR" sz="3100" dirty="0"/>
              <a:t>Do sada bi se takvom igraču ili njegovoj ekipi u tom slučaju poništila jedna boća</a:t>
            </a:r>
          </a:p>
          <a:p>
            <a:pPr lvl="0" algn="just"/>
            <a:r>
              <a:rPr lang="hr-HR" sz="3100" dirty="0"/>
              <a:t>Ovom promjenom je to dozvoljeno uz uvjet da se striktno poštuje vrijeme za igranje jedne boće</a:t>
            </a:r>
          </a:p>
          <a:p>
            <a:pPr lvl="0" algn="just"/>
            <a:r>
              <a:rPr lang="hr-HR" sz="3100" dirty="0"/>
              <a:t>U tom slučaju znači da je dozvoljeno da jedan igrač uđe u pravokutnik, izađe iz njega bez da odigra boću, a da zatim uđe u pravokutnik i odigra boću tek njegov suigrač</a:t>
            </a:r>
          </a:p>
          <a:p>
            <a:pPr lvl="0" algn="just"/>
            <a:r>
              <a:rPr lang="hr-HR" sz="3100" dirty="0"/>
              <a:t>Naravno sve uz uvjet da nije prekoračeno propisano vrijeme za igranje boće od 45 sekundi. </a:t>
            </a:r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2357430"/>
            <a:ext cx="4310279" cy="173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833721" y="2428868"/>
            <a:ext cx="4167435" cy="173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13" name="Rezervirano mjesto datum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marL="0" lvl="0" indent="0" algn="just">
              <a:buNone/>
            </a:pPr>
            <a:r>
              <a:rPr lang="hr-HR" sz="2600" dirty="0"/>
              <a:t>Promjene u članku 36 odnose se na obostranu grešku </a:t>
            </a:r>
            <a:r>
              <a:rPr lang="hr-HR" sz="2600" dirty="0" err="1"/>
              <a:t>npr</a:t>
            </a:r>
            <a:r>
              <a:rPr lang="hr-HR" sz="2600" dirty="0"/>
              <a:t> kada jedan igrač napravi prestup kod valjanja, a protivnički igrač stoji na drugoj strani terena u polju od 12,5 m. U tom slučaju:</a:t>
            </a:r>
          </a:p>
          <a:p>
            <a:pPr lvl="0" algn="just"/>
            <a:r>
              <a:rPr lang="hr-HR" sz="2600" dirty="0"/>
              <a:t>Svi predmeti se vračaju na prvobitnu poziciju</a:t>
            </a:r>
          </a:p>
          <a:p>
            <a:pPr lvl="0" algn="just"/>
            <a:r>
              <a:rPr lang="hr-HR" sz="2600" dirty="0"/>
              <a:t>Igrana boća se vrača ekipi ponovno na igranje </a:t>
            </a:r>
          </a:p>
          <a:p>
            <a:pPr lvl="0" algn="just"/>
            <a:r>
              <a:rPr lang="hr-HR" sz="2600" dirty="0"/>
              <a:t>Bilo koji igrač te ekipe može ponovno igrati i odabrati radnju koju </a:t>
            </a:r>
            <a:r>
              <a:rPr lang="hr-HR" sz="2600" dirty="0" err="1" smtClean="0"/>
              <a:t>če</a:t>
            </a:r>
            <a:r>
              <a:rPr lang="hr-HR" sz="2600" dirty="0" smtClean="0"/>
              <a:t> </a:t>
            </a:r>
            <a:r>
              <a:rPr lang="hr-HR" sz="2600" dirty="0"/>
              <a:t>raditi (</a:t>
            </a:r>
            <a:r>
              <a:rPr lang="hr-HR" sz="2600" dirty="0" err="1"/>
              <a:t>bližati</a:t>
            </a:r>
            <a:r>
              <a:rPr lang="hr-HR" sz="2600" dirty="0"/>
              <a:t> ili izbijati), a može i </a:t>
            </a:r>
            <a:r>
              <a:rPr lang="hr-HR" sz="2600" dirty="0" smtClean="0"/>
              <a:t>promijeniti </a:t>
            </a:r>
            <a:r>
              <a:rPr lang="hr-HR" sz="2600" dirty="0"/>
              <a:t>radnju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2643182"/>
            <a:ext cx="4118184" cy="157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56157" y="2571744"/>
            <a:ext cx="410335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zervirano mjesto podnožj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15</a:t>
            </a:fld>
            <a:endParaRPr lang="hr-HR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500570"/>
            <a:ext cx="45720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marL="0" lvl="0" indent="0" algn="just">
              <a:buNone/>
            </a:pPr>
            <a:r>
              <a:rPr lang="hr-HR" sz="2800" dirty="0"/>
              <a:t>Promjene u članku 54 odnose se na uvođenje mješovitih parova (muško – ženski par). U tom slučaju:</a:t>
            </a:r>
          </a:p>
          <a:p>
            <a:pPr lvl="0" algn="just"/>
            <a:r>
              <a:rPr lang="hr-HR" sz="2800" dirty="0"/>
              <a:t>Izbija se na tepihu i pozicijama za boćarice</a:t>
            </a:r>
          </a:p>
          <a:p>
            <a:pPr lvl="0" algn="just"/>
            <a:r>
              <a:rPr lang="hr-HR" sz="2800" dirty="0"/>
              <a:t>Svaki član para izbija naizmjenično po jednu boću</a:t>
            </a:r>
          </a:p>
          <a:p>
            <a:pPr lvl="0" algn="just"/>
            <a:r>
              <a:rPr lang="hr-HR" sz="2800" dirty="0"/>
              <a:t>Isto je uvedeno jer je ova disciplina u slučaju uvrštenja boćanja na OI odabrana kao moguća disciplina u programu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16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112" y="2320850"/>
            <a:ext cx="3665260" cy="332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35891" y="2425708"/>
            <a:ext cx="3878467" cy="328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zervirano mjesto podnožj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17</a:t>
            </a:fld>
            <a:endParaRPr lang="hr-HR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738189" y="3457124"/>
            <a:ext cx="3478210" cy="138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18</a:t>
            </a:fld>
            <a:endParaRPr lang="hr-HR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429000"/>
            <a:ext cx="4069035" cy="1484315"/>
          </a:xfrm>
          <a:prstGeom prst="rect">
            <a:avLst/>
          </a:prstGeom>
          <a:noFill/>
        </p:spPr>
      </p:pic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marL="0" lvl="0" indent="0" algn="just">
              <a:buNone/>
            </a:pPr>
            <a:r>
              <a:rPr lang="hr-HR" sz="2800" dirty="0"/>
              <a:t>Promjene u članku 55 odnose se opis stalka za boće:</a:t>
            </a:r>
          </a:p>
          <a:p>
            <a:pPr lvl="0" algn="just"/>
            <a:r>
              <a:rPr lang="hr-HR" sz="2800" dirty="0"/>
              <a:t>Izrada stalka mora biti tako tehnički izvedeno da je podešavanje visine stalka moguće u razmacima od maksimalno 5 cm</a:t>
            </a:r>
          </a:p>
          <a:p>
            <a:pPr lvl="0" algn="just"/>
            <a:r>
              <a:rPr lang="hr-HR" sz="2800" dirty="0"/>
              <a:t>Visina stalka od 60 – 100 cm mjeri se od poda do dna boće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19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sz="2800" dirty="0"/>
              <a:t>U današnjoj prezentaciji obraditi ćemo promjene MTP usvojene u Casablanci 21.09.2017. </a:t>
            </a:r>
            <a:endParaRPr lang="hr-HR" sz="2800" dirty="0" smtClean="0"/>
          </a:p>
          <a:p>
            <a:pPr algn="just"/>
            <a:r>
              <a:rPr lang="hr-HR" sz="2800" dirty="0" smtClean="0"/>
              <a:t>TEHNIKE SUĐENJA I POSTUPANJA U SITUACIJAMA KAD DOĐE DO NEPOŠTIVANJA OVIH PROMJENA OBRADITI ČEMO NA PRIPREMNIM SEMINARIMA PRIJE POČETKA NATJECATELJSKE SEZONE 2018/2019</a:t>
            </a:r>
            <a:endParaRPr lang="hr-HR" sz="2800" dirty="0"/>
          </a:p>
          <a:p>
            <a:pPr algn="just"/>
            <a:r>
              <a:rPr lang="hr-HR" sz="2800" dirty="0"/>
              <a:t>Radi se o revolucionarnim promjenama koje </a:t>
            </a:r>
            <a:r>
              <a:rPr lang="hr-HR" sz="2800" dirty="0" smtClean="0"/>
              <a:t>će </a:t>
            </a:r>
            <a:r>
              <a:rPr lang="hr-HR" sz="2800" dirty="0"/>
              <a:t>u velikoj mjeri utjecati na sam tijek odvijanja igre. </a:t>
            </a:r>
          </a:p>
          <a:p>
            <a:pPr algn="just"/>
            <a:r>
              <a:rPr lang="hr-HR" sz="2800" dirty="0"/>
              <a:t>Sve je usmjereno i sa ciljem da boćanje uđe u službeni program Olimpijskih igra 2024. godine kada će se vrlo vjerojatno OI održati u Parizu. </a:t>
            </a:r>
          </a:p>
          <a:p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3554" y="2357430"/>
            <a:ext cx="4163144" cy="275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730169" y="2571744"/>
            <a:ext cx="4238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20</a:t>
            </a:fld>
            <a:endParaRPr lang="hr-HR"/>
          </a:p>
        </p:txBody>
      </p:sp>
      <p:sp>
        <p:nvSpPr>
          <p:cNvPr id="13" name="Rezervirano mjesto datum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500034" y="1142984"/>
            <a:ext cx="4040188" cy="639762"/>
          </a:xfrm>
        </p:spPr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928662" y="2143116"/>
            <a:ext cx="2568733" cy="442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4643438" y="1285860"/>
            <a:ext cx="4041775" cy="639762"/>
          </a:xfrm>
        </p:spPr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975055" y="2329733"/>
            <a:ext cx="2954531" cy="430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21</a:t>
            </a:fld>
            <a:endParaRPr lang="hr-HR"/>
          </a:p>
        </p:txBody>
      </p:sp>
      <p:sp>
        <p:nvSpPr>
          <p:cNvPr id="13" name="Rezervirano mjesto datum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hr-HR" b="1" dirty="0"/>
          </a:p>
          <a:p>
            <a:pPr marL="0" lvl="0" indent="0" algn="just">
              <a:buNone/>
            </a:pPr>
            <a:r>
              <a:rPr lang="hr-HR" sz="3100" dirty="0"/>
              <a:t>Promjene u članku 56 odnose se štafetno izbijanje s kojim se isto tako namjerava nastupiti na OI. Zbog toga su u cilju izjednačavanja muške i ženske štafete:</a:t>
            </a:r>
          </a:p>
          <a:p>
            <a:pPr lvl="0" algn="just"/>
            <a:r>
              <a:rPr lang="hr-HR" sz="3100" dirty="0"/>
              <a:t>Pozicije cilja u štafetnom izbijanju izjednačene su za sve kategorije (seniori, boćarice, juniori, kadeti)</a:t>
            </a:r>
          </a:p>
          <a:p>
            <a:pPr lvl="0" algn="just"/>
            <a:r>
              <a:rPr lang="hr-HR" sz="3100" dirty="0"/>
              <a:t>Razlika je u dimenzijama terena, dok su pozicije boća cilj sada iste za sve:</a:t>
            </a:r>
          </a:p>
          <a:p>
            <a:pPr lvl="1" algn="just"/>
            <a:r>
              <a:rPr lang="pl-PL" sz="3100" dirty="0"/>
              <a:t>1. i 3. cilj: nalaze se na 1. poziciji tapeta. </a:t>
            </a:r>
          </a:p>
          <a:p>
            <a:pPr lvl="1" algn="just"/>
            <a:r>
              <a:rPr lang="pl-PL" sz="3100" dirty="0"/>
              <a:t>2. i 4. cilj: nalaze se na 3. poziciji tapeta. </a:t>
            </a:r>
          </a:p>
          <a:p>
            <a:pPr lvl="1">
              <a:buNone/>
            </a:pPr>
            <a:endParaRPr lang="pl-PL" dirty="0"/>
          </a:p>
          <a:p>
            <a:pPr lvl="1"/>
            <a:endParaRPr lang="pl-PL" dirty="0"/>
          </a:p>
          <a:p>
            <a:pPr lvl="1">
              <a:buNone/>
            </a:pPr>
            <a:r>
              <a:rPr lang="hr-HR" dirty="0"/>
              <a:t> </a:t>
            </a:r>
          </a:p>
          <a:p>
            <a:pPr lvl="0"/>
            <a:endParaRPr lang="hr-HR" dirty="0"/>
          </a:p>
          <a:p>
            <a:pPr lvl="0"/>
            <a:endParaRPr lang="hr-HR" dirty="0"/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22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4040188" cy="639762"/>
          </a:xfrm>
        </p:spPr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14488"/>
            <a:ext cx="3857652" cy="274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429124" y="1772622"/>
            <a:ext cx="3857652" cy="455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zervirano mjesto podnožj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23</a:t>
            </a:fld>
            <a:endParaRPr lang="hr-HR"/>
          </a:p>
        </p:txBody>
      </p:sp>
      <p:sp>
        <p:nvSpPr>
          <p:cNvPr id="15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marL="177800" indent="-177800" algn="just"/>
            <a:r>
              <a:rPr lang="hr-HR" sz="2800" dirty="0"/>
              <a:t>Dodatak na završetku MTP odnosi se na  brzinsko izbijanje. </a:t>
            </a:r>
          </a:p>
          <a:p>
            <a:pPr marL="177800" indent="-177800" algn="just"/>
            <a:r>
              <a:rPr lang="hr-HR" sz="2800" dirty="0"/>
              <a:t>U razdoblju od 2018-2019 dozvoljeno </a:t>
            </a:r>
            <a:r>
              <a:rPr lang="hr-HR" sz="2800"/>
              <a:t>je </a:t>
            </a:r>
            <a:r>
              <a:rPr lang="hr-HR" sz="2800" smtClean="0"/>
              <a:t>eksperimentalno </a:t>
            </a:r>
            <a:r>
              <a:rPr lang="hr-HR" sz="2800" dirty="0"/>
              <a:t>prakticirati brzinsko izbijanje na pozicijama 1,2,3,2,1,2…. (istovjetno izbijanju za kadete i boćarice) – ISKLJUČIVO NA NACIONALNOM NIVOU</a:t>
            </a:r>
            <a:endParaRPr lang="pl-PL" sz="2800" dirty="0"/>
          </a:p>
          <a:p>
            <a:pPr lvl="1">
              <a:buNone/>
            </a:pPr>
            <a:endParaRPr lang="pl-PL" dirty="0"/>
          </a:p>
          <a:p>
            <a:pPr lvl="1"/>
            <a:endParaRPr lang="pl-PL" dirty="0"/>
          </a:p>
          <a:p>
            <a:pPr lvl="1">
              <a:buNone/>
            </a:pPr>
            <a:r>
              <a:rPr lang="hr-HR" dirty="0"/>
              <a:t> </a:t>
            </a:r>
          </a:p>
          <a:p>
            <a:pPr lvl="0"/>
            <a:endParaRPr lang="hr-HR" dirty="0"/>
          </a:p>
          <a:p>
            <a:pPr lvl="0"/>
            <a:endParaRPr lang="hr-HR" dirty="0"/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24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endParaRPr lang="hr-HR" sz="3200" b="1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pl-PL" sz="9600" dirty="0"/>
              <a:t>      </a:t>
            </a:r>
          </a:p>
          <a:p>
            <a:pPr lvl="1" algn="ctr">
              <a:buNone/>
            </a:pPr>
            <a:r>
              <a:rPr lang="pl-PL" sz="16200" dirty="0"/>
              <a:t>KRAJ</a:t>
            </a:r>
          </a:p>
          <a:p>
            <a:pPr lvl="1" algn="ctr">
              <a:buNone/>
            </a:pPr>
            <a:r>
              <a:rPr lang="pl-PL" sz="6600" dirty="0"/>
              <a:t>ZAHVALJUJEM NA PAŽNJI!</a:t>
            </a:r>
          </a:p>
          <a:p>
            <a:pPr lvl="1"/>
            <a:endParaRPr lang="pl-PL" dirty="0"/>
          </a:p>
          <a:p>
            <a:pPr lvl="1">
              <a:buNone/>
            </a:pPr>
            <a:r>
              <a:rPr lang="hr-HR" dirty="0"/>
              <a:t> </a:t>
            </a:r>
          </a:p>
          <a:p>
            <a:pPr lvl="0"/>
            <a:endParaRPr lang="hr-HR" dirty="0"/>
          </a:p>
          <a:p>
            <a:pPr lvl="0"/>
            <a:endParaRPr lang="hr-HR" dirty="0"/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25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hr-HR" b="1" dirty="0"/>
              <a:t>A) PROMJENE</a:t>
            </a:r>
            <a:endParaRPr lang="hr-HR" dirty="0"/>
          </a:p>
          <a:p>
            <a:pPr algn="just">
              <a:buNone/>
            </a:pPr>
            <a:r>
              <a:rPr lang="hr-HR" dirty="0"/>
              <a:t>Promjene se odnose na slijedeće: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hr-HR" dirty="0"/>
              <a:t>Definirana podloga boćarskih terena (</a:t>
            </a:r>
            <a:r>
              <a:rPr lang="hr-HR" dirty="0" err="1"/>
              <a:t>čl</a:t>
            </a:r>
            <a:r>
              <a:rPr lang="hr-HR" dirty="0"/>
              <a:t> 4.) – kozmetička promjena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hr-HR" dirty="0"/>
              <a:t>Ukinuta obaveza igrača kada uđe u pravokutnik od 7,5 m da mora odigrati boću (</a:t>
            </a:r>
            <a:r>
              <a:rPr lang="hr-HR" dirty="0" err="1"/>
              <a:t>čl</a:t>
            </a:r>
            <a:r>
              <a:rPr lang="hr-HR" dirty="0"/>
              <a:t>. 27)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hr-HR" b="1" dirty="0"/>
              <a:t>Zabranjeno izbijaču da prilikom izbijanja nagazi osnovnu liniju (</a:t>
            </a:r>
            <a:r>
              <a:rPr lang="hr-HR" b="1" dirty="0" err="1"/>
              <a:t>čl</a:t>
            </a:r>
            <a:r>
              <a:rPr lang="hr-HR" b="1" dirty="0"/>
              <a:t>. 27) – REVOLUCIONARNA PROMJENA</a:t>
            </a:r>
            <a:endParaRPr lang="hr-HR" dirty="0"/>
          </a:p>
          <a:p>
            <a:pPr marL="457200" lvl="0" indent="-457200" algn="just">
              <a:buFont typeface="+mj-lt"/>
              <a:buAutoNum type="arabicPeriod"/>
            </a:pPr>
            <a:r>
              <a:rPr lang="hr-HR" dirty="0"/>
              <a:t>Promijenjeno pravilo postupanja u slučaju obostrane greške (</a:t>
            </a:r>
            <a:r>
              <a:rPr lang="hr-HR" dirty="0" err="1"/>
              <a:t>čl</a:t>
            </a:r>
            <a:r>
              <a:rPr lang="hr-HR" dirty="0"/>
              <a:t>. 36)</a:t>
            </a:r>
          </a:p>
          <a:p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5785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hr-HR" sz="4200" b="1" dirty="0"/>
              <a:t>A) PROMJENE</a:t>
            </a:r>
            <a:endParaRPr lang="hr-HR" sz="4200" dirty="0"/>
          </a:p>
          <a:p>
            <a:pPr algn="just">
              <a:buNone/>
            </a:pPr>
            <a:r>
              <a:rPr lang="hr-HR" sz="4200" dirty="0"/>
              <a:t>Promjene se odnose na slijedeće:</a:t>
            </a:r>
          </a:p>
          <a:p>
            <a:pPr marL="457200" lvl="0" indent="-457200" algn="just">
              <a:buFont typeface="+mj-lt"/>
              <a:buAutoNum type="arabicPeriod" startAt="5"/>
            </a:pPr>
            <a:r>
              <a:rPr lang="hr-HR" sz="4200" dirty="0"/>
              <a:t>Uvedeni mješoviti parovi u disciplini preciznog izbijanja (</a:t>
            </a:r>
            <a:r>
              <a:rPr lang="hr-HR" sz="4200" dirty="0" err="1"/>
              <a:t>čl</a:t>
            </a:r>
            <a:r>
              <a:rPr lang="hr-HR" sz="4200" dirty="0"/>
              <a:t>. 54)</a:t>
            </a:r>
          </a:p>
          <a:p>
            <a:pPr marL="457200" lvl="0" indent="-457200" algn="just">
              <a:buFont typeface="+mj-lt"/>
              <a:buAutoNum type="arabicPeriod" startAt="5"/>
            </a:pPr>
            <a:r>
              <a:rPr lang="hr-HR" sz="4200" dirty="0"/>
              <a:t>Detaljnije definiran izgled i dimenzije nosača boća za brzinska izbijanja (</a:t>
            </a:r>
            <a:r>
              <a:rPr lang="hr-HR" sz="4200" dirty="0" err="1"/>
              <a:t>čl</a:t>
            </a:r>
            <a:r>
              <a:rPr lang="hr-HR" sz="4200" dirty="0"/>
              <a:t>. 55)</a:t>
            </a:r>
          </a:p>
          <a:p>
            <a:pPr marL="457200" lvl="0" indent="-457200" algn="just">
              <a:buFont typeface="+mj-lt"/>
              <a:buAutoNum type="arabicPeriod" startAt="5"/>
            </a:pPr>
            <a:r>
              <a:rPr lang="hr-HR" sz="4200" b="1" dirty="0"/>
              <a:t>Promjena ciljeva u štafetnom izbijanju za sve kategorije (</a:t>
            </a:r>
            <a:r>
              <a:rPr lang="hr-HR" sz="4200" b="1" dirty="0" err="1"/>
              <a:t>čl</a:t>
            </a:r>
            <a:r>
              <a:rPr lang="hr-HR" sz="4200" b="1" dirty="0"/>
              <a:t>. 56)</a:t>
            </a:r>
          </a:p>
          <a:p>
            <a:pPr marL="457200" lvl="0" indent="-457200" algn="just">
              <a:buFont typeface="+mj-lt"/>
              <a:buAutoNum type="arabicPeriod" startAt="5"/>
            </a:pPr>
            <a:r>
              <a:rPr lang="hr-HR" sz="4200" dirty="0"/>
              <a:t>Uvedena mogućnost EKSPRIMENTALNOG IZBIJANJA BRZINSKOG IZBIJANJA  za seniore i juniore (U18) u periodu 2018.-2019. samo na pozicijama 1,2,3. Odluka je prepuštena organizatorima natjecanja (matičnim federacijama) i nije obavezna za sve, te se vrlo vjerojatno neće prakticirati na međunarodnim natjecanjima.</a:t>
            </a:r>
          </a:p>
          <a:p>
            <a:pPr marL="0" indent="0" algn="just">
              <a:buNone/>
            </a:pPr>
            <a:r>
              <a:rPr lang="hr-HR" sz="4200" b="1" dirty="0"/>
              <a:t>Kao što vidite imamo sedam (7) obaveznih promjena (od t.1 do t.7) i jednu mogućnost koja je propuštena na volju organizatorima natjecanja (t.8).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hr-HR" b="1" dirty="0"/>
              <a:t>B) DINAMIKA PRIMJENE PROMJENA – MEĐUNARODNA NATJECANJA</a:t>
            </a: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pPr algn="just"/>
            <a:r>
              <a:rPr lang="hr-HR" dirty="0"/>
              <a:t>Kako se radi o velikim promjenama F.I.B je propisala slijedeću dinamiku primjene promjena MTP na međunarodnim natjecanjima:</a:t>
            </a:r>
          </a:p>
          <a:p>
            <a:pPr lvl="0" algn="just"/>
            <a:r>
              <a:rPr lang="hr-HR" dirty="0"/>
              <a:t>t. 1,2,4,5,6,7 s primjenom na međunarodnim natjecanjima od 01.07.2018.</a:t>
            </a:r>
          </a:p>
          <a:p>
            <a:pPr lvl="0" algn="just"/>
            <a:r>
              <a:rPr lang="hr-HR" dirty="0"/>
              <a:t>t. 3. s primjenom na međunarodnim natjecanjima od 01.01.2019.</a:t>
            </a:r>
          </a:p>
          <a:p>
            <a:pPr lvl="0" algn="just"/>
            <a:r>
              <a:rPr lang="hr-HR" dirty="0"/>
              <a:t>t.8. proizvoljno u periodu 2018.-2019.</a:t>
            </a:r>
          </a:p>
          <a:p>
            <a:pPr algn="just"/>
            <a:r>
              <a:rPr lang="hr-HR" dirty="0"/>
              <a:t>Sve ekipe (klubovi, nacionalne selekcije) dužne su se pripremiti za provođenje – poštivanje ovih promjena na međunarodnim natjecanjima prema dinamici navedenoj u </a:t>
            </a:r>
            <a:r>
              <a:rPr lang="hr-HR" dirty="0" err="1"/>
              <a:t>t.B</a:t>
            </a:r>
            <a:r>
              <a:rPr lang="hr-HR" dirty="0"/>
              <a:t> bez obzira na dinamiku primjene promjena u nacionalnom prvenstvu (</a:t>
            </a:r>
            <a:r>
              <a:rPr lang="hr-HR" dirty="0" err="1"/>
              <a:t>t.C</a:t>
            </a:r>
            <a:r>
              <a:rPr lang="hr-HR" dirty="0"/>
              <a:t>).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786478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hr-HR" b="1" dirty="0"/>
              <a:t>C) DINAMIKA PRIMJENE PROMJENA – NATJECANJA POD NADLEŽNOŠĆU HBS-a</a:t>
            </a:r>
            <a:endParaRPr lang="hr-HR" dirty="0"/>
          </a:p>
          <a:p>
            <a:pPr>
              <a:buNone/>
            </a:pPr>
            <a:endParaRPr lang="hr-HR" dirty="0"/>
          </a:p>
          <a:p>
            <a:pPr algn="just"/>
            <a:r>
              <a:rPr lang="hr-HR" sz="2800" dirty="0"/>
              <a:t>F.I.B. u svom dopisu od 26.10.2017. ostavlja mogućnost – preporuča nacionalnim federacijama da na natjecanjima pod nadležnošću nacionalnih federacija (liga, državna prvenstva…) s primjenom započnu na početku natjecateljske sezone – a najkasnije 01.01.2019. </a:t>
            </a:r>
          </a:p>
          <a:p>
            <a:pPr algn="just"/>
            <a:r>
              <a:rPr lang="hr-HR" sz="2800" b="1" dirty="0"/>
              <a:t>Iz toga razloga Izvršni odbor HBS-a donio je na svojoj sjednici održanoj 03.01.2018. odluku da se s primjenom promjena MTP na svim natjecanjima u HBS-u (lige, PH, </a:t>
            </a:r>
            <a:r>
              <a:rPr lang="hr-HR" sz="2800" b="1" dirty="0" err="1"/>
              <a:t>županjijska</a:t>
            </a:r>
            <a:r>
              <a:rPr lang="hr-HR" sz="2800" b="1" dirty="0"/>
              <a:t> i ostala natjecanja) započne službenim početkom natjecateljske sezone 2018/2019. (za t. 1. – 7.), odnosno 04.08.2018. </a:t>
            </a:r>
          </a:p>
          <a:p>
            <a:pPr algn="just"/>
            <a:r>
              <a:rPr lang="hr-HR" sz="2800" dirty="0"/>
              <a:t>Primjena promjene iz t.8 ostavljam kao mogućnost primjene </a:t>
            </a:r>
            <a:r>
              <a:rPr lang="hr-HR" sz="2800" dirty="0" smtClean="0"/>
              <a:t>(eksperimentalno) </a:t>
            </a:r>
            <a:r>
              <a:rPr lang="hr-HR" sz="2800" dirty="0"/>
              <a:t>u nižim rangovima županijskih liga (potrebna je odluka ŽBS). </a:t>
            </a:r>
          </a:p>
          <a:p>
            <a:pPr algn="just"/>
            <a:r>
              <a:rPr lang="hr-HR" sz="2800" dirty="0"/>
              <a:t>Napominjem da je primjena promjena MTP obavezujuća za sve članice F.I.B pa tako i za HBS. Usvajanjem dinamike primjene promjena na </a:t>
            </a:r>
            <a:r>
              <a:rPr lang="hr-HR" sz="2800" dirty="0" err="1"/>
              <a:t>I.O</a:t>
            </a:r>
            <a:r>
              <a:rPr lang="hr-HR" sz="2800" dirty="0"/>
              <a:t>. HBS-a ona postaje obvezujuća za sve klubove, igrače i ŽBS članove HBS-a. 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71504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hr-HR" b="1" dirty="0"/>
              <a:t>D) MTP 2018. – HRVATSKA VERZIJA</a:t>
            </a:r>
            <a:endParaRPr lang="hr-HR" dirty="0"/>
          </a:p>
          <a:p>
            <a:endParaRPr lang="hr-HR" dirty="0"/>
          </a:p>
          <a:p>
            <a:pPr algn="just"/>
            <a:r>
              <a:rPr lang="hr-HR" sz="2800" dirty="0"/>
              <a:t>MTP Hrvatska verzija štampana je posljednji put 2012. godine i tada su toj štampanoj verziji bile uključene promjene s kongresa u </a:t>
            </a:r>
            <a:r>
              <a:rPr lang="hr-HR" sz="2800" dirty="0" err="1"/>
              <a:t>Feltreu</a:t>
            </a:r>
            <a:r>
              <a:rPr lang="hr-HR" sz="2800" dirty="0"/>
              <a:t> iz 2011. Nakon toga MTP doživio je promjene na kongresima u </a:t>
            </a:r>
            <a:r>
              <a:rPr lang="hr-HR" sz="2800" dirty="0" err="1"/>
              <a:t>Bahia</a:t>
            </a:r>
            <a:r>
              <a:rPr lang="hr-HR" sz="2800" dirty="0"/>
              <a:t> </a:t>
            </a:r>
            <a:r>
              <a:rPr lang="hr-HR" sz="2800" dirty="0" err="1"/>
              <a:t>Blanci</a:t>
            </a:r>
            <a:r>
              <a:rPr lang="hr-HR" sz="2800" dirty="0"/>
              <a:t>, Rijeci i ovo posljednje na kongresu u Casablanci. Nakon svih ovih izmjena više od 50% stranica  (preko 30 stranica od 70) Hrvatske verzije MTP iz 2012. je netočno te je potrebno štampati novo izdanje Hrvatske verzije MTP 2018.</a:t>
            </a:r>
          </a:p>
          <a:p>
            <a:pPr algn="just"/>
            <a:r>
              <a:rPr lang="hr-HR" sz="2800" dirty="0"/>
              <a:t>Novo izdanje Hrvatske verzije MTP 2018. štampati </a:t>
            </a:r>
            <a:r>
              <a:rPr lang="hr-HR" sz="2800" dirty="0" err="1" smtClean="0"/>
              <a:t>če</a:t>
            </a:r>
            <a:r>
              <a:rPr lang="hr-HR" sz="2800" dirty="0" smtClean="0"/>
              <a:t> </a:t>
            </a:r>
            <a:r>
              <a:rPr lang="hr-HR" sz="2800" dirty="0"/>
              <a:t>se do početka natjecateljske sezone 2018./2019.</a:t>
            </a:r>
          </a:p>
          <a:p>
            <a:pPr algn="just"/>
            <a:r>
              <a:rPr lang="hr-HR" sz="2800" dirty="0"/>
              <a:t>Svi suci, klubovi i ostali članovi HBS-a odlukom </a:t>
            </a:r>
            <a:r>
              <a:rPr lang="hr-HR" sz="2800" dirty="0" err="1"/>
              <a:t>I.O</a:t>
            </a:r>
            <a:r>
              <a:rPr lang="hr-HR" sz="2800" dirty="0"/>
              <a:t>. HBS dužni su posjedovati primjerak novog MTP</a:t>
            </a:r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8484-1B18-4179-A2F0-0F93124A979B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/>
              <a:t>MTP 2016.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210566" y="2500306"/>
            <a:ext cx="4357818" cy="215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/>
              <a:t>MTP 2018.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643438" y="2500306"/>
            <a:ext cx="3911066" cy="228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8</a:t>
            </a:fld>
            <a:endParaRPr lang="hr-HR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hr-HR" sz="3200" b="1" dirty="0"/>
              <a:t>PROMJENE MTP – CASABLANCA 09/2017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marL="542925" indent="-187325" algn="just"/>
            <a:r>
              <a:rPr lang="hr-HR" sz="2600" dirty="0"/>
              <a:t>Namjera promjene u </a:t>
            </a:r>
            <a:r>
              <a:rPr lang="hr-HR" sz="2600" dirty="0" err="1"/>
              <a:t>čl</a:t>
            </a:r>
            <a:r>
              <a:rPr lang="hr-HR" sz="2600" dirty="0"/>
              <a:t>. 4 je ta da se dodavanjem ove rečenice na neki način ukazuje na to da (za sada) na terenu mora biti pijesak koji omogućava ucrtavanje linija (do sada se u MTP pijesak gotovo nije nigdje spominjao). </a:t>
            </a:r>
          </a:p>
          <a:p>
            <a:pPr marL="542925" indent="-187325" algn="just"/>
            <a:r>
              <a:rPr lang="hr-HR" sz="2600" dirty="0"/>
              <a:t>A s druge strane ova rečenica  omogućava u budućnosti da se boče igraju i na drugim podlogama (plastična….) što bi osiguralo razvitak boćanja u svijetu</a:t>
            </a:r>
          </a:p>
          <a:p>
            <a:pPr marL="542925" indent="-187325" algn="just"/>
            <a:r>
              <a:rPr lang="hr-HR" sz="2600" dirty="0"/>
              <a:t>Ova promjena na oko nebitna možda će odrediti smjer u kojem će se kretati razvoj ove vrste boća</a:t>
            </a:r>
          </a:p>
          <a:p>
            <a:pPr marL="542925" indent="-187325"/>
            <a:endParaRPr lang="hr-HR" sz="2800" dirty="0"/>
          </a:p>
          <a:p>
            <a:pPr lvl="0"/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ZS HBS-a, Pripremio: Denis Peršić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5045-BD9A-4487-AF4D-5DFDBF6B289C}" type="slidenum">
              <a:rPr lang="hr-HR" smtClean="0"/>
              <a:pPr/>
              <a:t>9</a:t>
            </a:fld>
            <a:endParaRPr lang="hr-HR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/>
              <a:t>SEZONA 2018/2019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1636</Words>
  <Application>Microsoft Office PowerPoint</Application>
  <PresentationFormat>Prikaz na zaslonu (4:3)</PresentationFormat>
  <Paragraphs>231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25</vt:i4>
      </vt:variant>
    </vt:vector>
  </HeadingPairs>
  <TitlesOfParts>
    <vt:vector size="28" baseType="lpstr">
      <vt:lpstr>Prilagođeni dizajn</vt:lpstr>
      <vt:lpstr>2_Office tema</vt:lpstr>
      <vt:lpstr>1_Office tema</vt:lpstr>
      <vt:lpstr>PROMJENE MTP  CASABLANCA 21.09.2017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PROMJENE MTP – CASABLANCA 09/2017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Denis</dc:creator>
  <cp:lastModifiedBy>Denis</cp:lastModifiedBy>
  <cp:revision>60</cp:revision>
  <dcterms:created xsi:type="dcterms:W3CDTF">2018-01-10T16:57:51Z</dcterms:created>
  <dcterms:modified xsi:type="dcterms:W3CDTF">2018-01-28T17:10:42Z</dcterms:modified>
  <cp:contentStatus>Konačno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